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84" r:id="rId1"/>
  </p:sldMasterIdLst>
  <p:sldIdLst>
    <p:sldId id="256" r:id="rId2"/>
    <p:sldId id="257" r:id="rId3"/>
    <p:sldId id="267" r:id="rId4"/>
    <p:sldId id="297" r:id="rId5"/>
    <p:sldId id="298" r:id="rId6"/>
    <p:sldId id="301" r:id="rId7"/>
    <p:sldId id="303" r:id="rId8"/>
    <p:sldId id="304" r:id="rId9"/>
    <p:sldId id="299" r:id="rId10"/>
    <p:sldId id="300" r:id="rId11"/>
    <p:sldId id="302" r:id="rId12"/>
    <p:sldId id="293" r:id="rId13"/>
    <p:sldId id="269" r:id="rId14"/>
    <p:sldId id="296" r:id="rId15"/>
    <p:sldId id="291" r:id="rId16"/>
    <p:sldId id="294" r:id="rId17"/>
    <p:sldId id="295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wav>
</file>

<file path=ppt/media/media2.wav>
</file>

<file path=ppt/media/media3.wav>
</file>

<file path=ppt/media/media4.wav>
</file>

<file path=ppt/media/media5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6452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629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4959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554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8481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070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230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418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161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263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3491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625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5" r:id="rId1"/>
    <p:sldLayoutId id="2147483986" r:id="rId2"/>
    <p:sldLayoutId id="2147483987" r:id="rId3"/>
    <p:sldLayoutId id="2147483988" r:id="rId4"/>
    <p:sldLayoutId id="2147483989" r:id="rId5"/>
    <p:sldLayoutId id="2147483990" r:id="rId6"/>
    <p:sldLayoutId id="2147483991" r:id="rId7"/>
    <p:sldLayoutId id="2147483992" r:id="rId8"/>
    <p:sldLayoutId id="2147483993" r:id="rId9"/>
    <p:sldLayoutId id="2147483994" r:id="rId10"/>
    <p:sldLayoutId id="2147483995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microsoft.com/office/2007/relationships/media" Target="../media/media2.wav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30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image" Target="../media/image7.jpeg"/><Relationship Id="rId5" Type="http://schemas.microsoft.com/office/2007/relationships/media" Target="../media/media3.wav"/><Relationship Id="rId10" Type="http://schemas.openxmlformats.org/officeDocument/2006/relationships/image" Target="../media/image5.png"/><Relationship Id="rId4" Type="http://schemas.openxmlformats.org/officeDocument/2006/relationships/audio" Target="../media/media2.wav"/><Relationship Id="rId9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5.wav"/><Relationship Id="rId7" Type="http://schemas.openxmlformats.org/officeDocument/2006/relationships/image" Target="../media/image32.png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31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30.png"/><Relationship Id="rId4" Type="http://schemas.openxmlformats.org/officeDocument/2006/relationships/audio" Target="../media/media5.wav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11" Type="http://schemas.openxmlformats.org/officeDocument/2006/relationships/image" Target="../media/image12.jpeg"/><Relationship Id="rId5" Type="http://schemas.openxmlformats.org/officeDocument/2006/relationships/image" Target="../media/image6.png"/><Relationship Id="rId10" Type="http://schemas.openxmlformats.org/officeDocument/2006/relationships/image" Target="../media/image11.jpe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283A-A7FA-415B-8FA4-D69E84CDB4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PROGRESS 2: ADDITIONAL data</a:t>
            </a:r>
            <a:br>
              <a:rPr lang="en-US" dirty="0"/>
            </a:br>
            <a:r>
              <a:rPr lang="en-US" sz="3600" dirty="0">
                <a:solidFill>
                  <a:schemeClr val="bg1">
                    <a:lumMod val="65000"/>
                  </a:schemeClr>
                </a:solidFill>
              </a:rPr>
              <a:t>Bird song identification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6501C0-5A4D-4D26-A5CF-EC5A4ED5A3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Thanyaporn Phinthuphan</a:t>
            </a:r>
          </a:p>
          <a:p>
            <a:r>
              <a:rPr lang="en-US" dirty="0"/>
              <a:t>24 Jan 2019</a:t>
            </a:r>
          </a:p>
        </p:txBody>
      </p:sp>
    </p:spTree>
    <p:extLst>
      <p:ext uri="{BB962C8B-B14F-4D97-AF65-F5344CB8AC3E}">
        <p14:creationId xmlns:p14="http://schemas.microsoft.com/office/powerpoint/2010/main" val="40896147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Experiment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Real application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50BFFE-5229-4D2C-ACE6-C1CFE0CCA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0749" y="883796"/>
            <a:ext cx="6987934" cy="18455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8D6F87D-8CC4-42DA-8098-FEB2FFE0F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8392" y="3082477"/>
            <a:ext cx="8050291" cy="338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315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ttp://www.chirpomatic.com/images/home-background6.png">
            <a:extLst>
              <a:ext uri="{FF2B5EF4-FFF2-40B4-BE49-F238E27FC236}">
                <a16:creationId xmlns:a16="http://schemas.microsoft.com/office/drawing/2014/main" id="{258D2ABC-B5DE-4FDD-B58A-38D564469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7478" y="3861163"/>
            <a:ext cx="8562392" cy="2996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E65FE30-EF63-49BA-A0C9-BA72C402E5CB}"/>
              </a:ext>
            </a:extLst>
          </p:cNvPr>
          <p:cNvSpPr/>
          <p:nvPr/>
        </p:nvSpPr>
        <p:spPr>
          <a:xfrm>
            <a:off x="587831" y="2519265"/>
            <a:ext cx="5654350" cy="4040156"/>
          </a:xfrm>
          <a:prstGeom prst="roundRect">
            <a:avLst>
              <a:gd name="adj" fmla="val 776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Experiment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Real application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CEC255E-05B7-4995-AB19-226D1C0749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9678" y="906535"/>
            <a:ext cx="4288194" cy="2053683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6DD9A9E-8695-49E8-910A-E720924B0C5D}"/>
              </a:ext>
            </a:extLst>
          </p:cNvPr>
          <p:cNvGrpSpPr/>
          <p:nvPr/>
        </p:nvGrpSpPr>
        <p:grpSpPr>
          <a:xfrm>
            <a:off x="755534" y="2750445"/>
            <a:ext cx="5340466" cy="3665223"/>
            <a:chOff x="3106848" y="414337"/>
            <a:chExt cx="8785114" cy="602932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F67DDD6-FFF6-4D34-8769-BD42FA443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996362" y="452437"/>
              <a:ext cx="2895600" cy="599122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DFB4BA3-AC9F-4ACF-8C4B-5429D6B4ACE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06848" y="414337"/>
              <a:ext cx="5800725" cy="60293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7105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cap="none" dirty="0"/>
              <a:t>Next Step</a:t>
            </a:r>
            <a:endParaRPr lang="en-US" sz="3200" cap="non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find the best model on 11 class: good AUC / recall /  prediction time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define new scope and test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test with real data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(manual record / data from other website)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  write UI to use on mobile phone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  test in the park on mobile phone</a:t>
            </a:r>
          </a:p>
        </p:txBody>
      </p:sp>
    </p:spTree>
    <p:extLst>
      <p:ext uri="{BB962C8B-B14F-4D97-AF65-F5344CB8AC3E}">
        <p14:creationId xmlns:p14="http://schemas.microsoft.com/office/powerpoint/2010/main" val="535220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Q&amp;A</a:t>
            </a:r>
            <a:endParaRPr lang="en-US" sz="3200" cap="none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11184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63D7E3E-20D0-4CA8-8DAD-A768D1B76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2735" y="1335024"/>
            <a:ext cx="6446758" cy="4203107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cap="none" dirty="0"/>
              <a:t>Result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On Thai birds 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ประเมินผลด้วยค่า 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AUC score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ใช้วิธี 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5-Fold Cross Validation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AUC score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เฉลี่ยเท่ากับ 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92.6%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663288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6297A0-FC2F-43EC-A918-DF088C407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1365" y="1341766"/>
            <a:ext cx="6426285" cy="4174467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cap="none" dirty="0"/>
              <a:t>Result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On Thai birds 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โมเดลที่ได้จึงควรมีค่า 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recall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ที่มาก</a:t>
            </a:r>
            <a:endParaRPr lang="en-US" sz="2800" dirty="0">
              <a:solidFill>
                <a:schemeClr val="tx1">
                  <a:lumMod val="90000"/>
                  <a:lumOff val="10000"/>
                </a:schemeClr>
              </a:solidFill>
              <a:latin typeface="FreesiaUPC" panose="020B0604020202020204" pitchFamily="34" charset="-34"/>
              <a:cs typeface="FreesiaUPC" panose="020B0604020202020204" pitchFamily="34" charset="-34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เลือกค่า 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threshold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เท่ากับ 0.11 </a:t>
            </a:r>
            <a:endParaRPr lang="en-US" sz="2800" dirty="0">
              <a:solidFill>
                <a:schemeClr val="tx1">
                  <a:lumMod val="90000"/>
                  <a:lumOff val="10000"/>
                </a:schemeClr>
              </a:solidFill>
              <a:latin typeface="FreesiaUPC" panose="020B0604020202020204" pitchFamily="34" charset="-34"/>
              <a:cs typeface="FreesiaUPC" panose="020B0604020202020204" pitchFamily="34" charset="-34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</a:t>
            </a:r>
            <a:r>
              <a:rPr lang="en-US" sz="2800" dirty="0">
                <a:latin typeface="FreesiaUPC" panose="020B0604020202020204" pitchFamily="34" charset="-34"/>
                <a:cs typeface="FreesiaUPC" panose="020B0604020202020204" pitchFamily="34" charset="-34"/>
              </a:rPr>
              <a:t>recall </a:t>
            </a:r>
            <a:r>
              <a:rPr lang="th-TH" sz="2800" dirty="0">
                <a:latin typeface="FreesiaUPC" panose="020B0604020202020204" pitchFamily="34" charset="-34"/>
                <a:cs typeface="FreesiaUPC" panose="020B0604020202020204" pitchFamily="34" charset="-34"/>
              </a:rPr>
              <a:t>เท่ากับ </a:t>
            </a:r>
            <a:r>
              <a:rPr lang="en-US" sz="2800" dirty="0">
                <a:latin typeface="FreesiaUPC" panose="020B0604020202020204" pitchFamily="34" charset="-34"/>
                <a:cs typeface="FreesiaUPC" panose="020B0604020202020204" pitchFamily="34" charset="-34"/>
              </a:rPr>
              <a:t>74.55%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latin typeface="FreesiaUPC" panose="020B0604020202020204" pitchFamily="34" charset="-34"/>
                <a:cs typeface="FreesiaUPC" panose="020B0604020202020204" pitchFamily="34" charset="-34"/>
              </a:rPr>
              <a:t>  precision </a:t>
            </a:r>
            <a:r>
              <a:rPr lang="th-TH" sz="2800" dirty="0">
                <a:latin typeface="FreesiaUPC" panose="020B0604020202020204" pitchFamily="34" charset="-34"/>
                <a:cs typeface="FreesiaUPC" panose="020B0604020202020204" pitchFamily="34" charset="-34"/>
              </a:rPr>
              <a:t>เท่ากับ </a:t>
            </a:r>
            <a:r>
              <a:rPr lang="en-US" sz="2800" dirty="0">
                <a:latin typeface="FreesiaUPC" panose="020B0604020202020204" pitchFamily="34" charset="-34"/>
                <a:cs typeface="FreesiaUPC" panose="020B0604020202020204" pitchFamily="34" charset="-34"/>
              </a:rPr>
              <a:t>54.09% </a:t>
            </a:r>
            <a:endParaRPr lang="th-TH" sz="2800" dirty="0">
              <a:solidFill>
                <a:schemeClr val="tx1">
                  <a:lumMod val="90000"/>
                  <a:lumOff val="10000"/>
                </a:schemeClr>
              </a:solidFill>
              <a:latin typeface="FreesiaUPC" panose="020B0604020202020204" pitchFamily="34" charset="-34"/>
              <a:cs typeface="FreesiaUPC" panose="020B06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2430635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cap="none" dirty="0"/>
              <a:t>Result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On Thai birds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FF393F-5D89-49E4-90A3-E1E97991BE36}"/>
              </a:ext>
            </a:extLst>
          </p:cNvPr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54" y="4801928"/>
            <a:ext cx="5731510" cy="12674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B8BC8C-A194-462F-975D-2850D6066F52}"/>
              </a:ext>
            </a:extLst>
          </p:cNvPr>
          <p:cNvSpPr txBox="1"/>
          <p:nvPr/>
        </p:nvSpPr>
        <p:spPr>
          <a:xfrm>
            <a:off x="1323280" y="6162130"/>
            <a:ext cx="3555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latin typeface="FreesiaUPC" panose="020B0604020202020204" pitchFamily="34" charset="-34"/>
                <a:cs typeface="FreesiaUPC" panose="020B0604020202020204" pitchFamily="34" charset="-34"/>
              </a:rPr>
              <a:t>นกกระจอกบ้าน</a:t>
            </a:r>
            <a:r>
              <a:rPr lang="en-US" sz="2000" dirty="0">
                <a:latin typeface="FreesiaUPC" panose="020B0604020202020204" pitchFamily="34" charset="-34"/>
                <a:cs typeface="FreesiaUPC" panose="020B0604020202020204" pitchFamily="34" charset="-34"/>
              </a:rPr>
              <a:t> (AUC score 0.9955)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44B152-8A7D-498A-9DB8-A181F2EDDAD3}"/>
              </a:ext>
            </a:extLst>
          </p:cNvPr>
          <p:cNvSpPr txBox="1"/>
          <p:nvPr/>
        </p:nvSpPr>
        <p:spPr>
          <a:xfrm>
            <a:off x="7312720" y="6178932"/>
            <a:ext cx="3555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latin typeface="FreesiaUPC" panose="020B0604020202020204" pitchFamily="34" charset="-34"/>
              </a:rPr>
              <a:t>นกเอี้ยงสาลิกา (</a:t>
            </a:r>
            <a:r>
              <a:rPr lang="en-US" sz="2000" dirty="0">
                <a:latin typeface="FreesiaUPC" panose="020B0604020202020204" pitchFamily="34" charset="-34"/>
                <a:cs typeface="FreesiaUPC" panose="020B0604020202020204" pitchFamily="34" charset="-34"/>
              </a:rPr>
              <a:t>AUC score 0.6227)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35F6D50-BB77-493F-BFB6-28E47065B1D6}"/>
              </a:ext>
            </a:extLst>
          </p:cNvPr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820026"/>
            <a:ext cx="5731510" cy="12312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B99DE0E-1A82-4EEE-9525-8BAF665DE14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74326" y="2121776"/>
            <a:ext cx="3445221" cy="2459887"/>
          </a:xfrm>
          <a:prstGeom prst="rect">
            <a:avLst/>
          </a:prstGeom>
        </p:spPr>
      </p:pic>
      <p:pic>
        <p:nvPicPr>
          <p:cNvPr id="13" name="Picture 2" descr="à¸à¸¥à¸à¸²à¸£à¸à¹à¸à¸«à¸²à¸£à¸¹à¸à¸ à¸²à¸à¸ªà¸³à¸«à¸£à¸±à¸ 5. à¸à¸à¸à¸£à¸°à¸à¸­à¸à¸à¹à¸²à¸">
            <a:extLst>
              <a:ext uri="{FF2B5EF4-FFF2-40B4-BE49-F238E27FC236}">
                <a16:creationId xmlns:a16="http://schemas.microsoft.com/office/drawing/2014/main" id="{FB59C73D-A249-42B3-B56E-5422DB247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2121776"/>
            <a:ext cx="3671474" cy="2459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0042">
            <a:hlinkClick r:id="" action="ppaction://media"/>
            <a:extLst>
              <a:ext uri="{FF2B5EF4-FFF2-40B4-BE49-F238E27FC236}">
                <a16:creationId xmlns:a16="http://schemas.microsoft.com/office/drawing/2014/main" id="{6D58E4D0-89BC-4E3E-8291-3D4B5356E6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88397" y="4094300"/>
            <a:ext cx="487363" cy="487363"/>
          </a:xfrm>
          <a:prstGeom prst="rect">
            <a:avLst/>
          </a:prstGeom>
        </p:spPr>
      </p:pic>
      <p:pic>
        <p:nvPicPr>
          <p:cNvPr id="3" name="0030">
            <a:hlinkClick r:id="" action="ppaction://media"/>
            <a:extLst>
              <a:ext uri="{FF2B5EF4-FFF2-40B4-BE49-F238E27FC236}">
                <a16:creationId xmlns:a16="http://schemas.microsoft.com/office/drawing/2014/main" id="{A861768F-5FF7-4B6E-985F-1B49BF3CC81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016240" y="4088793"/>
            <a:ext cx="487363" cy="487363"/>
          </a:xfrm>
          <a:prstGeom prst="rect">
            <a:avLst/>
          </a:prstGeom>
        </p:spPr>
      </p:pic>
      <p:pic>
        <p:nvPicPr>
          <p:cNvPr id="4" name="0028">
            <a:hlinkClick r:id="" action="ppaction://media"/>
            <a:extLst>
              <a:ext uri="{FF2B5EF4-FFF2-40B4-BE49-F238E27FC236}">
                <a16:creationId xmlns:a16="http://schemas.microsoft.com/office/drawing/2014/main" id="{63408E9C-5881-427D-95FA-902423A82396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016239" y="335171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329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0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22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cap="none" dirty="0"/>
              <a:t>Result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On Thai birds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A8418B-3CE7-4210-85A4-2ED2F0F7C3AA}"/>
              </a:ext>
            </a:extLst>
          </p:cNvPr>
          <p:cNvSpPr txBox="1"/>
          <p:nvPr/>
        </p:nvSpPr>
        <p:spPr>
          <a:xfrm>
            <a:off x="1500909" y="6189838"/>
            <a:ext cx="3555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latin typeface="FreesiaUPC" panose="020B0604020202020204" pitchFamily="34" charset="-34"/>
              </a:rPr>
              <a:t>นกกระแตแต้แว้ด (</a:t>
            </a:r>
            <a:r>
              <a:rPr lang="en-US" sz="2000" dirty="0">
                <a:latin typeface="FreesiaUPC" panose="020B0604020202020204" pitchFamily="34" charset="-34"/>
                <a:cs typeface="FreesiaUPC" panose="020B0604020202020204" pitchFamily="34" charset="-34"/>
              </a:rPr>
              <a:t>AUC score 0.9909)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44B152-8A7D-498A-9DB8-A181F2EDDAD3}"/>
              </a:ext>
            </a:extLst>
          </p:cNvPr>
          <p:cNvSpPr txBox="1"/>
          <p:nvPr/>
        </p:nvSpPr>
        <p:spPr>
          <a:xfrm>
            <a:off x="7269020" y="6189838"/>
            <a:ext cx="3555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latin typeface="FreesiaUPC" panose="020B0604020202020204" pitchFamily="34" charset="-34"/>
              </a:rPr>
              <a:t>นกตีทอง (</a:t>
            </a:r>
            <a:r>
              <a:rPr lang="en-US" sz="2000" dirty="0">
                <a:latin typeface="FreesiaUPC" panose="020B0604020202020204" pitchFamily="34" charset="-34"/>
              </a:rPr>
              <a:t>AUC score 0.9591)</a:t>
            </a:r>
            <a:endParaRPr lang="en-US" sz="2000" dirty="0">
              <a:latin typeface="FreesiaUPC" panose="020B0604020202020204" pitchFamily="34" charset="-34"/>
              <a:cs typeface="FreesiaUPC" panose="020B0604020202020204" pitchFamily="34" charset="-3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CCE0A4-FB9A-455E-94F5-FCDF61740189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824961"/>
            <a:ext cx="5731510" cy="12433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1CB80FB-D45E-482B-936D-D301E40D5C48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54" y="4811626"/>
            <a:ext cx="5731510" cy="12566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C537E46-4BD5-4293-8EE8-D7A1D278F3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70347" y="2046374"/>
            <a:ext cx="3261823" cy="25069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A88DF99-1346-47FB-AC2A-94FCA505F77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07849" y="2046374"/>
            <a:ext cx="3342593" cy="2506945"/>
          </a:xfrm>
          <a:prstGeom prst="rect">
            <a:avLst/>
          </a:prstGeom>
        </p:spPr>
      </p:pic>
      <p:pic>
        <p:nvPicPr>
          <p:cNvPr id="2" name="0034">
            <a:hlinkClick r:id="" action="ppaction://media"/>
            <a:extLst>
              <a:ext uri="{FF2B5EF4-FFF2-40B4-BE49-F238E27FC236}">
                <a16:creationId xmlns:a16="http://schemas.microsoft.com/office/drawing/2014/main" id="{0B6C3F71-C142-4EED-A337-7A7BE54993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80446" y="4059029"/>
            <a:ext cx="487363" cy="487363"/>
          </a:xfrm>
          <a:prstGeom prst="rect">
            <a:avLst/>
          </a:prstGeom>
        </p:spPr>
      </p:pic>
      <p:pic>
        <p:nvPicPr>
          <p:cNvPr id="3" name="0072">
            <a:hlinkClick r:id="" action="ppaction://media"/>
            <a:extLst>
              <a:ext uri="{FF2B5EF4-FFF2-40B4-BE49-F238E27FC236}">
                <a16:creationId xmlns:a16="http://schemas.microsoft.com/office/drawing/2014/main" id="{1A1B1E02-616E-4C05-A69C-1C30E298589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924191" y="408673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609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5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6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Outline</a:t>
            </a:r>
            <a:endParaRPr lang="en-US" sz="3200" cap="non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800" dirty="0"/>
              <a:t>  Recap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/>
              <a:t>  Problem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/>
              <a:t>  Experiment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/>
              <a:t>  Next step</a:t>
            </a:r>
          </a:p>
        </p:txBody>
      </p:sp>
    </p:spTree>
    <p:extLst>
      <p:ext uri="{BB962C8B-B14F-4D97-AF65-F5344CB8AC3E}">
        <p14:creationId xmlns:p14="http://schemas.microsoft.com/office/powerpoint/2010/main" val="4226951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Recap</a:t>
            </a:r>
            <a:endParaRPr lang="en-US" sz="3200" cap="non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153945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trained on 11 bird sound class with manual labeled 120 wav file (10 per class)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  download all sound of 11 class with API 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1,847 file (100-200 per class)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goal: find the model that work on this data before append number of class</a:t>
            </a:r>
            <a:endParaRPr lang="th-TH" sz="2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A4230A0-30D2-43F8-BED8-0FD57344288E}"/>
              </a:ext>
            </a:extLst>
          </p:cNvPr>
          <p:cNvGrpSpPr/>
          <p:nvPr/>
        </p:nvGrpSpPr>
        <p:grpSpPr>
          <a:xfrm>
            <a:off x="1827245" y="4372632"/>
            <a:ext cx="8537510" cy="2114359"/>
            <a:chOff x="183580" y="3707799"/>
            <a:chExt cx="11824839" cy="2928484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1A0E471-ECCC-4CBF-BFF7-60B7403E76C4}"/>
                </a:ext>
              </a:extLst>
            </p:cNvPr>
            <p:cNvGrpSpPr/>
            <p:nvPr/>
          </p:nvGrpSpPr>
          <p:grpSpPr>
            <a:xfrm>
              <a:off x="183580" y="3707799"/>
              <a:ext cx="11824839" cy="1258135"/>
              <a:chOff x="1" y="3429000"/>
              <a:chExt cx="12633447" cy="1344169"/>
            </a:xfrm>
          </p:grpSpPr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CE3D3CFD-FC76-4519-A628-9EBF117DDF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" y="3429000"/>
                <a:ext cx="1986762" cy="1344169"/>
              </a:xfrm>
              <a:prstGeom prst="rect">
                <a:avLst/>
              </a:prstGeom>
            </p:spPr>
          </p:pic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7B6E076D-C929-40C7-BBB2-BCD4F4CFB6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16920" y="3429000"/>
                <a:ext cx="2090929" cy="1344169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EAF35183-4E09-4669-9DCB-2B5AA335D0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538006" y="3429000"/>
                <a:ext cx="1865957" cy="1332293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6ABA9FB3-FC59-491C-8B30-C6EF247BD6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34120" y="3429000"/>
                <a:ext cx="1775665" cy="1331749"/>
              </a:xfrm>
              <a:prstGeom prst="rect">
                <a:avLst/>
              </a:prstGeom>
            </p:spPr>
          </p:pic>
          <p:pic>
            <p:nvPicPr>
              <p:cNvPr id="1026" name="Picture 2" descr="à¸à¸¥à¸à¸²à¸£à¸à¹à¸à¸«à¸²à¸£à¸¹à¸à¸ à¸²à¸à¸ªà¸³à¸«à¸£à¸±à¸ 5. à¸à¸à¸à¸£à¸°à¸à¸­à¸à¸à¹à¸²à¸">
                <a:extLst>
                  <a:ext uri="{FF2B5EF4-FFF2-40B4-BE49-F238E27FC236}">
                    <a16:creationId xmlns:a16="http://schemas.microsoft.com/office/drawing/2014/main" id="{2EF30B8E-5A2A-4539-9DC7-B433A050B30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639942" y="3429000"/>
                <a:ext cx="1987685" cy="133174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6C18CF8F-6935-4749-9639-B2635141B50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857783" y="3429000"/>
                <a:ext cx="1775665" cy="1331749"/>
              </a:xfrm>
              <a:prstGeom prst="rect">
                <a:avLst/>
              </a:prstGeom>
            </p:spPr>
          </p:pic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78D6A711-F562-482C-914D-0D17D7B273C1}"/>
                </a:ext>
              </a:extLst>
            </p:cNvPr>
            <p:cNvGrpSpPr/>
            <p:nvPr/>
          </p:nvGrpSpPr>
          <p:grpSpPr>
            <a:xfrm>
              <a:off x="183580" y="5167102"/>
              <a:ext cx="11824839" cy="1469181"/>
              <a:chOff x="1856603" y="5136929"/>
              <a:chExt cx="9868598" cy="1226127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ADBB26B6-E527-4E40-B43C-F8BAABB2A3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856603" y="5139793"/>
                <a:ext cx="1836041" cy="1223263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AF7C0C4B-3380-42B3-94DF-72169D4433B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08117" y="5136929"/>
                <a:ext cx="1595332" cy="1226127"/>
              </a:xfrm>
              <a:prstGeom prst="rect">
                <a:avLst/>
              </a:prstGeom>
            </p:spPr>
          </p:pic>
          <p:pic>
            <p:nvPicPr>
              <p:cNvPr id="1028" name="Picture 4" descr="à¸£à¸¹à¸à¸ à¸²à¸à¸à¸µà¹à¹à¸à¸µà¹à¸¢à¸§à¸à¹à¸­à¸">
                <a:extLst>
                  <a:ext uri="{FF2B5EF4-FFF2-40B4-BE49-F238E27FC236}">
                    <a16:creationId xmlns:a16="http://schemas.microsoft.com/office/drawing/2014/main" id="{36058D20-28B9-4E8A-BE51-E0154FB3C25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18922" y="5137853"/>
                <a:ext cx="1971953" cy="12252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0" name="Picture 6" descr="à¸£à¸¹à¸à¸ à¸²à¸à¸à¸µà¹à¹à¸à¸µà¹à¸¢à¸§à¸à¹à¸­à¸">
                <a:extLst>
                  <a:ext uri="{FF2B5EF4-FFF2-40B4-BE49-F238E27FC236}">
                    <a16:creationId xmlns:a16="http://schemas.microsoft.com/office/drawing/2014/main" id="{96A4D19E-5D5A-454E-BE69-1B808ECC2B8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06348" y="5136929"/>
                <a:ext cx="1911349" cy="122326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2" name="Picture 8" descr="à¸à¸¥à¸à¸²à¸£à¸à¹à¸à¸«à¸²à¸£à¸¹à¸à¸ à¸²à¸à¸ªà¸³à¸«à¸£à¸±à¸ 11. à¸à¸à¸­à¸µà¸§à¸²à¸à¸à¸±à¹à¸à¹à¸à¸">
                <a:extLst>
                  <a:ext uri="{FF2B5EF4-FFF2-40B4-BE49-F238E27FC236}">
                    <a16:creationId xmlns:a16="http://schemas.microsoft.com/office/drawing/2014/main" id="{F31D59C5-BFEF-4AFF-8EBD-8B1D79BFE75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081661" y="5136929"/>
                <a:ext cx="1643540" cy="122326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2156972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Problem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Training 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label only 1 class per file but want multi-label result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 mp3 to wav stereo (multi-channel) sound: node-lame  mean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 quality of sound: using </a:t>
            </a:r>
            <a:r>
              <a:rPr lang="en-US" sz="2400" b="1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all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/ only A (~701) / A &amp; B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(~1,600)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 sound type (call/song): </a:t>
            </a:r>
            <a:r>
              <a:rPr lang="en-US" sz="2400" b="1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combine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/ separate class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 API download problem</a:t>
            </a:r>
          </a:p>
        </p:txBody>
      </p:sp>
    </p:spTree>
    <p:extLst>
      <p:ext uri="{BB962C8B-B14F-4D97-AF65-F5344CB8AC3E}">
        <p14:creationId xmlns:p14="http://schemas.microsoft.com/office/powerpoint/2010/main" val="2264341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Problem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Model algorithm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former model : feature = max correlation with segments in spectrogram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4,143 feature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 67,991 feature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 prediction time ~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1 times of sound length  ~ 20 times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 </a:t>
            </a:r>
            <a:r>
              <a:rPr lang="en-US" sz="3200" dirty="0">
                <a:solidFill>
                  <a:srgbClr val="0070C0"/>
                </a:solidFill>
                <a:sym typeface="Wingdings" panose="05000000000000000000" pitchFamily="2" charset="2"/>
              </a:rPr>
              <a:t>too slowly !!!!!</a:t>
            </a:r>
            <a:endParaRPr lang="en-US" sz="2400" dirty="0">
              <a:solidFill>
                <a:srgbClr val="0070C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F70A07-3965-4A22-A273-0649202F5B9B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923"/>
          <a:stretch/>
        </p:blipFill>
        <p:spPr bwMode="auto">
          <a:xfrm>
            <a:off x="758414" y="4773169"/>
            <a:ext cx="4948880" cy="17435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135ACA5-7099-4478-AB9C-004615BD9162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985"/>
          <a:stretch/>
        </p:blipFill>
        <p:spPr bwMode="auto">
          <a:xfrm>
            <a:off x="6450945" y="4789325"/>
            <a:ext cx="4997718" cy="182349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226059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Experiment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Literature review from last semester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</a:t>
            </a:r>
            <a:r>
              <a:rPr lang="en-US" sz="2400" dirty="0"/>
              <a:t>Bird identification from audio recordings (Rafael, 2013)</a:t>
            </a:r>
            <a:endParaRPr lang="th-TH" sz="2400" dirty="0"/>
          </a:p>
          <a:p>
            <a:pPr marL="0" indent="0">
              <a:buNone/>
            </a:pPr>
            <a:endParaRPr lang="en-US" sz="24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70C0"/>
                </a:solidFill>
              </a:rPr>
              <a:t>  </a:t>
            </a:r>
            <a:r>
              <a:rPr lang="en-US" sz="2400" dirty="0" err="1"/>
              <a:t>Clusterized</a:t>
            </a:r>
            <a:r>
              <a:rPr lang="en-US" sz="2400" dirty="0"/>
              <a:t> MFCC &amp; SVM for bird song identification (Olivier, 2013)</a:t>
            </a:r>
          </a:p>
        </p:txBody>
      </p:sp>
    </p:spTree>
    <p:extLst>
      <p:ext uri="{BB962C8B-B14F-4D97-AF65-F5344CB8AC3E}">
        <p14:creationId xmlns:p14="http://schemas.microsoft.com/office/powerpoint/2010/main" val="1895190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Experiment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More literature review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312566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</a:t>
            </a:r>
            <a:r>
              <a:rPr lang="en-GB" sz="2400" dirty="0"/>
              <a:t>Audio Based Bird Species Identification using Deep Learning Techniques </a:t>
            </a:r>
            <a:endParaRPr lang="th-TH" sz="2400" dirty="0"/>
          </a:p>
          <a:p>
            <a:pPr marL="0" indent="0">
              <a:buNone/>
            </a:pPr>
            <a:r>
              <a:rPr lang="th-TH" sz="2400" dirty="0"/>
              <a:t>    </a:t>
            </a:r>
            <a:r>
              <a:rPr lang="en-US" sz="2400" dirty="0"/>
              <a:t>(Elias Sprengel, 2016) – Winning solution of </a:t>
            </a:r>
            <a:r>
              <a:rPr lang="en-US" sz="2400" b="1" u="sng" dirty="0" err="1"/>
              <a:t>BirdCLEF</a:t>
            </a:r>
            <a:r>
              <a:rPr lang="en-US" sz="2400" b="1" u="sng" dirty="0"/>
              <a:t> 2016</a:t>
            </a:r>
            <a:endParaRPr lang="th-TH" sz="2400" b="1" u="sng" dirty="0"/>
          </a:p>
          <a:p>
            <a:pPr marL="0" indent="0">
              <a:buNone/>
            </a:pPr>
            <a:endParaRPr lang="th-TH" sz="2400" b="1" u="sng" dirty="0"/>
          </a:p>
          <a:p>
            <a:pPr>
              <a:buFont typeface="Wingdings" panose="05000000000000000000" pitchFamily="2" charset="2"/>
              <a:buChar char="§"/>
            </a:pPr>
            <a:r>
              <a:rPr lang="th-TH" sz="2400" dirty="0"/>
              <a:t>  </a:t>
            </a:r>
            <a:r>
              <a:rPr lang="en-GB" sz="2400" dirty="0"/>
              <a:t>Bird Species Identification using Convolutional Neural Networks</a:t>
            </a:r>
          </a:p>
          <a:p>
            <a:pPr marL="0" indent="0">
              <a:buNone/>
            </a:pPr>
            <a:r>
              <a:rPr lang="en-GB" sz="2400" dirty="0"/>
              <a:t>   (</a:t>
            </a:r>
            <a:r>
              <a:rPr lang="en-US" sz="2400" dirty="0"/>
              <a:t>John Martinsson, 2017) – </a:t>
            </a:r>
            <a:r>
              <a:rPr lang="en-GB" sz="2400" dirty="0"/>
              <a:t>Master’s thesis in Computer Science, U. of </a:t>
            </a:r>
            <a:r>
              <a:rPr lang="en-US" sz="2400" dirty="0"/>
              <a:t>Gothenburg 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981106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Experiment</a:t>
            </a:r>
            <a:br>
              <a:rPr lang="en-US" cap="none" dirty="0"/>
            </a:br>
            <a:r>
              <a:rPr lang="en-US" sz="3200" cap="none" dirty="0" err="1">
                <a:solidFill>
                  <a:schemeClr val="bg1">
                    <a:lumMod val="65000"/>
                  </a:schemeClr>
                </a:solidFill>
              </a:rPr>
              <a:t>BirdCLEF</a:t>
            </a: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 2019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312566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/>
              <a:t>  </a:t>
            </a:r>
            <a:r>
              <a:rPr lang="en-GB" sz="2400" dirty="0"/>
              <a:t>Task1 - Bird species detection in soundscapes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400" dirty="0"/>
              <a:t>  Task2 - Birds counting in soundscapes</a:t>
            </a:r>
            <a:endParaRPr lang="en-US" sz="2400" dirty="0"/>
          </a:p>
          <a:p>
            <a:pPr>
              <a:buFont typeface="Wingdings" panose="05000000000000000000" pitchFamily="2" charset="2"/>
              <a:buChar char="§"/>
            </a:pPr>
            <a:endParaRPr lang="en-US" sz="2000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sz="1600" dirty="0"/>
              <a:t>  Jan 2019: training data release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1600" dirty="0"/>
              <a:t>  March 2019: test data release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1600" dirty="0"/>
              <a:t>  1st of May 2019: deadline for submission of runs by the participants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1600" dirty="0"/>
              <a:t>  13th of May 2019: release of processed results by the task organizers (online)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1600" dirty="0"/>
              <a:t>  24th of May 2019: deadline for submission of working notes papers by the participants</a:t>
            </a:r>
          </a:p>
        </p:txBody>
      </p:sp>
      <p:pic>
        <p:nvPicPr>
          <p:cNvPr id="1028" name="Picture 4" descr="logolifeclef">
            <a:extLst>
              <a:ext uri="{FF2B5EF4-FFF2-40B4-BE49-F238E27FC236}">
                <a16:creationId xmlns:a16="http://schemas.microsoft.com/office/drawing/2014/main" id="{7835C7D5-11D6-4877-B41C-C002D97D78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9740" y="548640"/>
            <a:ext cx="3668663" cy="1737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927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Experiment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Real application</a:t>
            </a:r>
          </a:p>
        </p:txBody>
      </p:sp>
      <p:pic>
        <p:nvPicPr>
          <p:cNvPr id="1028" name="Picture 4" descr="Warblr screens 2.png">
            <a:extLst>
              <a:ext uri="{FF2B5EF4-FFF2-40B4-BE49-F238E27FC236}">
                <a16:creationId xmlns:a16="http://schemas.microsoft.com/office/drawing/2014/main" id="{F111F10B-639F-40DA-93BC-718006CFC8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3193" y="3284377"/>
            <a:ext cx="5788808" cy="357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E07E4C4-6771-4DC4-BA34-D9E39002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880" y="2287306"/>
            <a:ext cx="4906131" cy="42175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4512AA-730E-4D49-9FF1-8E0528FE8C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3359" y="844019"/>
            <a:ext cx="5038946" cy="208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7735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1285</TotalTime>
  <Words>462</Words>
  <Application>Microsoft Office PowerPoint</Application>
  <PresentationFormat>Widescreen</PresentationFormat>
  <Paragraphs>67</Paragraphs>
  <Slides>17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FreesiaUPC</vt:lpstr>
      <vt:lpstr>Tw Cen MT</vt:lpstr>
      <vt:lpstr>Tw Cen MT Condensed</vt:lpstr>
      <vt:lpstr>Wingdings</vt:lpstr>
      <vt:lpstr>Wingdings 3</vt:lpstr>
      <vt:lpstr>Integral</vt:lpstr>
      <vt:lpstr>PROGRESS 2: ADDITIONAL data Bird song identification</vt:lpstr>
      <vt:lpstr>Outline</vt:lpstr>
      <vt:lpstr>Recap</vt:lpstr>
      <vt:lpstr>Problem Training data</vt:lpstr>
      <vt:lpstr>Problem Model algorithm</vt:lpstr>
      <vt:lpstr>Experiment Literature review from last semester</vt:lpstr>
      <vt:lpstr>Experiment More literature review</vt:lpstr>
      <vt:lpstr>Experiment BirdCLEF 2019</vt:lpstr>
      <vt:lpstr>Experiment Real application</vt:lpstr>
      <vt:lpstr>Experiment Real application</vt:lpstr>
      <vt:lpstr>Experiment Real application</vt:lpstr>
      <vt:lpstr>Next Step</vt:lpstr>
      <vt:lpstr>Q&amp;A</vt:lpstr>
      <vt:lpstr>Result On Thai birds data</vt:lpstr>
      <vt:lpstr>Result On Thai birds data</vt:lpstr>
      <vt:lpstr>Result On Thai birds data</vt:lpstr>
      <vt:lpstr>Result On Thai birds data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LITERATURE REVIEW Bird song identification</dc:title>
  <dc:creator>Thanyaporn Phinthuphan</dc:creator>
  <cp:lastModifiedBy>Thanyaporn Phinthuphan</cp:lastModifiedBy>
  <cp:revision>85</cp:revision>
  <dcterms:created xsi:type="dcterms:W3CDTF">2018-09-02T13:19:24Z</dcterms:created>
  <dcterms:modified xsi:type="dcterms:W3CDTF">2019-01-23T16:28:51Z</dcterms:modified>
</cp:coreProperties>
</file>

<file path=docProps/thumbnail.jpeg>
</file>